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967" r:id="rId2"/>
    <p:sldId id="952" r:id="rId3"/>
    <p:sldId id="1066" r:id="rId4"/>
    <p:sldId id="753" r:id="rId5"/>
    <p:sldId id="674" r:id="rId6"/>
    <p:sldId id="675" r:id="rId7"/>
    <p:sldId id="676" r:id="rId8"/>
    <p:sldId id="678" r:id="rId9"/>
    <p:sldId id="932" r:id="rId10"/>
    <p:sldId id="1064" r:id="rId11"/>
    <p:sldId id="900" r:id="rId12"/>
    <p:sldId id="901" r:id="rId13"/>
    <p:sldId id="969" r:id="rId14"/>
    <p:sldId id="844" r:id="rId15"/>
    <p:sldId id="847" r:id="rId16"/>
    <p:sldId id="848" r:id="rId17"/>
    <p:sldId id="971" r:id="rId18"/>
    <p:sldId id="949" r:id="rId19"/>
    <p:sldId id="950" r:id="rId20"/>
    <p:sldId id="951" r:id="rId21"/>
    <p:sldId id="964" r:id="rId22"/>
    <p:sldId id="855" r:id="rId23"/>
    <p:sldId id="965" r:id="rId24"/>
    <p:sldId id="868" r:id="rId25"/>
    <p:sldId id="948" r:id="rId26"/>
    <p:sldId id="902" r:id="rId27"/>
    <p:sldId id="976" r:id="rId28"/>
    <p:sldId id="975" r:id="rId29"/>
    <p:sldId id="978" r:id="rId30"/>
    <p:sldId id="979" r:id="rId31"/>
    <p:sldId id="980" r:id="rId32"/>
    <p:sldId id="937" r:id="rId33"/>
    <p:sldId id="938" r:id="rId34"/>
    <p:sldId id="906" r:id="rId35"/>
    <p:sldId id="942" r:id="rId36"/>
    <p:sldId id="940" r:id="rId37"/>
    <p:sldId id="943" r:id="rId38"/>
    <p:sldId id="981" r:id="rId39"/>
    <p:sldId id="944" r:id="rId40"/>
    <p:sldId id="910" r:id="rId41"/>
    <p:sldId id="912" r:id="rId42"/>
    <p:sldId id="946" r:id="rId43"/>
    <p:sldId id="947" r:id="rId44"/>
    <p:sldId id="832" r:id="rId45"/>
    <p:sldId id="982" r:id="rId46"/>
    <p:sldId id="983" r:id="rId47"/>
    <p:sldId id="962" r:id="rId48"/>
    <p:sldId id="1067" r:id="rId49"/>
    <p:sldId id="961" r:id="rId50"/>
    <p:sldId id="956" r:id="rId51"/>
    <p:sldId id="985" r:id="rId52"/>
    <p:sldId id="963" r:id="rId53"/>
    <p:sldId id="960" r:id="rId54"/>
    <p:sldId id="966" r:id="rId55"/>
    <p:sldId id="834" r:id="rId56"/>
    <p:sldId id="957" r:id="rId57"/>
    <p:sldId id="831" r:id="rId58"/>
    <p:sldId id="835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17" autoAdjust="0"/>
    <p:restoredTop sz="75202" autoAdjust="0"/>
  </p:normalViewPr>
  <p:slideViewPr>
    <p:cSldViewPr>
      <p:cViewPr varScale="1">
        <p:scale>
          <a:sx n="80" d="100"/>
          <a:sy n="80" d="100"/>
        </p:scale>
        <p:origin x="64" y="1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5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04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1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67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3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77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34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9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8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38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16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40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73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58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35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1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38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2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9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2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8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50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0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the time it shuts down in 2011, the CERN collider should have amassed about 20 times as much data as it now has. (</a:t>
            </a:r>
            <a:r>
              <a:rPr lang="en-US" dirty="0" err="1"/>
              <a:t>NYTimes</a:t>
            </a:r>
            <a:r>
              <a:rPr lang="en-US" dirty="0"/>
              <a:t> article, “Trillions of Reasons to Be Excited”,</a:t>
            </a:r>
            <a:r>
              <a:rPr lang="en-US" baseline="0" dirty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4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68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21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(1/4)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8,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2179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848" y="0"/>
            <a:ext cx="10294248" cy="6857999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Popular Internet Meme</a:t>
            </a:r>
          </a:p>
        </p:txBody>
      </p:sp>
    </p:spTree>
    <p:extLst>
      <p:ext uri="{BB962C8B-B14F-4D97-AF65-F5344CB8AC3E}">
        <p14:creationId xmlns:p14="http://schemas.microsoft.com/office/powerpoint/2010/main" val="38249781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</p:spTree>
    <p:extLst>
      <p:ext uri="{BB962C8B-B14F-4D97-AF65-F5344CB8AC3E}">
        <p14:creationId xmlns:p14="http://schemas.microsoft.com/office/powerpoint/2010/main" val="7247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Buzzwords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2582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MapReduce, Spark,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Flink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Pig, Dryad, Hive, Dryad,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noSQL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Storm/Heron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Text: frequency estimation, language models, inverted indexes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Graphs: graph traversals, random walks (PageRank) 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Relational data: SQL, joins, column stores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Data mining: hashing, clustering (</a:t>
            </a:r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-means), classification, recommendations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Streams: probabilistic data structures (Bloom filters, CMS, HLL counters)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0484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data science, data analytics, business intelligence, data warehouses and data lakes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0" y="6167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This course focuses on algorithm design and “thinking at scale”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</p:spTree>
    <p:extLst>
      <p:ext uri="{BB962C8B-B14F-4D97-AF65-F5344CB8AC3E}">
        <p14:creationId xmlns:p14="http://schemas.microsoft.com/office/powerpoint/2010/main" val="18471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648200"/>
            <a:ext cx="4572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“Core” framework features and algorithm design for batch 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Text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Graphs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Relational Data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Data Mining and Machine Learning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86000" y="4070706"/>
            <a:ext cx="4572000" cy="50129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What’s beyond batch processing?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Tackling Big Data</a:t>
            </a: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09800" y="18288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00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656807" y="25915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724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438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28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29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00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3528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029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6583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333207" y="38092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9057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9800" y="548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658394" y="50284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724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438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752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5052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181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300788" y="19050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248400" y="5329238"/>
            <a:ext cx="16378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Aggregate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566694" y="28567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567488" y="49133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0" y="58629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common theme of all of these challenges?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Parallelization Challenges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assign work units to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we have more work units than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need to communicate partial results?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need to access shared resources?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when a worker has finished? (Or is simply waiting?)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die?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Difficult because: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0165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run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interrupt each other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need to communicate partial results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access shared resources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Common Theme?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229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Parallelization challenges arise from: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Need to communicate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Need to access shared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How do we tackle these challenges?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(In other words, sharing state)</a:t>
            </a:r>
          </a:p>
        </p:txBody>
      </p:sp>
    </p:spTree>
    <p:extLst>
      <p:ext uri="{BB962C8B-B14F-4D97-AF65-F5344CB8AC3E}">
        <p14:creationId xmlns:p14="http://schemas.microsoft.com/office/powerpoint/2010/main" val="19551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“Current” Tools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187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primitives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23401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Semaphores (lock, unlock)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Conditional variables (wait, notify, broadcast)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38534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Awareness of Common Problems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4321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Deadlock, </a:t>
            </a: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livelock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race conditions...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Dining philosophers, sleeping barbers, cigarette smokers...</a:t>
            </a:r>
          </a:p>
        </p:txBody>
      </p:sp>
    </p:spTree>
    <p:extLst>
      <p:ext uri="{BB962C8B-B14F-4D97-AF65-F5344CB8AC3E}">
        <p14:creationId xmlns:p14="http://schemas.microsoft.com/office/powerpoint/2010/main" val="10093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“Current” Tools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Programming Models</a:t>
            </a:r>
          </a:p>
        </p:txBody>
      </p:sp>
      <p:grpSp>
        <p:nvGrpSpPr>
          <p:cNvPr id="55" name="Group 41"/>
          <p:cNvGrpSpPr>
            <a:grpSpLocks/>
          </p:cNvGrpSpPr>
          <p:nvPr/>
        </p:nvGrpSpPr>
        <p:grpSpPr bwMode="auto">
          <a:xfrm>
            <a:off x="5776913" y="2027238"/>
            <a:ext cx="1476375" cy="1630362"/>
            <a:chOff x="2667000" y="1524000"/>
            <a:chExt cx="2032346" cy="2243288"/>
          </a:xfrm>
        </p:grpSpPr>
        <p:cxnSp>
          <p:nvCxnSpPr>
            <p:cNvPr id="56" name="Straight Arrow Connector 55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57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Message Passing</a:t>
              </a:r>
            </a:p>
          </p:txBody>
        </p:sp>
        <p:sp>
          <p:nvSpPr>
            <p:cNvPr id="58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0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61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2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63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4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65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6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67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42"/>
          <p:cNvGrpSpPr>
            <a:grpSpLocks/>
          </p:cNvGrpSpPr>
          <p:nvPr/>
        </p:nvGrpSpPr>
        <p:grpSpPr bwMode="auto">
          <a:xfrm>
            <a:off x="1778794" y="2011529"/>
            <a:ext cx="2005012" cy="1630362"/>
            <a:chOff x="5181600" y="1524000"/>
            <a:chExt cx="2759075" cy="2243288"/>
          </a:xfrm>
        </p:grpSpPr>
        <p:cxnSp>
          <p:nvCxnSpPr>
            <p:cNvPr id="76" name="Straight Arrow Connector 75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77" name="TextBox 76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Shared Memory</a:t>
              </a:r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79" name="Straight Arrow Connector 78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81" name="Straight Arrow Connector 80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83" name="Straight Arrow Connector 82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4" name="TextBox 83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85" name="Straight Arrow Connector 84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Design Patterns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1271954" y="4800600"/>
            <a:ext cx="1471246" cy="1459672"/>
            <a:chOff x="1271954" y="4419600"/>
            <a:chExt cx="1471246" cy="1459672"/>
          </a:xfrm>
        </p:grpSpPr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Text Box 14"/>
            <p:cNvSpPr txBox="1">
              <a:spLocks noChangeArrowheads="1"/>
            </p:cNvSpPr>
            <p:nvPr/>
          </p:nvSpPr>
          <p:spPr bwMode="auto">
            <a:xfrm>
              <a:off x="1271954" y="4419600"/>
              <a:ext cx="1471246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coordinator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5" name="Straight Arrow Connector 164"/>
            <p:cNvCxnSpPr/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Text Box 14"/>
            <p:cNvSpPr txBox="1">
              <a:spLocks noChangeArrowheads="1"/>
            </p:cNvSpPr>
            <p:nvPr/>
          </p:nvSpPr>
          <p:spPr bwMode="auto">
            <a:xfrm>
              <a:off x="1647092" y="5638800"/>
              <a:ext cx="715108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workers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3200400" y="4648200"/>
            <a:ext cx="2743200" cy="1916872"/>
            <a:chOff x="3276600" y="4267200"/>
            <a:chExt cx="2743200" cy="1916872"/>
          </a:xfrm>
        </p:grpSpPr>
        <p:sp>
          <p:nvSpPr>
            <p:cNvPr id="171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6" name="Straight Arrow Connector 175"/>
            <p:cNvCxnSpPr/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9" name="Straight Arrow Connector 178"/>
            <p:cNvCxnSpPr/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2" name="Straight Arrow Connector 181"/>
            <p:cNvCxnSpPr/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1" name="Straight Arrow Connector 190"/>
            <p:cNvCxnSpPr/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4" name="Straight Arrow Connector 193"/>
            <p:cNvCxnSpPr/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6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97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8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248400" y="4876800"/>
            <a:ext cx="2133600" cy="1447800"/>
            <a:chOff x="6248400" y="4495800"/>
            <a:chExt cx="2133600" cy="1447800"/>
          </a:xfrm>
        </p:grpSpPr>
        <p:sp>
          <p:nvSpPr>
            <p:cNvPr id="200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7" name="Straight Arrow Connector 216"/>
            <p:cNvCxnSpPr/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1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3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Who am I?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79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When Theory Meets Practices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20978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 throw in: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2565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scale of clusters and (multiple) datacenters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presence of hardware failures and software bugs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presence of multiple interacting services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reality: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450645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one-off solutions, custom code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Write you own dedicated library, then program with it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Burden on the programmer to explicitly manage everything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Concurrency is already difficult to reason about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Bottom line: it’s hard!</a:t>
            </a:r>
          </a:p>
        </p:txBody>
      </p:sp>
    </p:spTree>
    <p:extLst>
      <p:ext uri="{BB962C8B-B14F-4D97-AF65-F5344CB8AC3E}">
        <p14:creationId xmlns:p14="http://schemas.microsoft.com/office/powerpoint/2010/main" val="9246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7139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CS 251</a:t>
            </a:r>
          </a:p>
        </p:txBody>
      </p:sp>
      <p:pic>
        <p:nvPicPr>
          <p:cNvPr id="3" name="Picture 2" descr="VonNeuman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5461" y="-698739"/>
            <a:ext cx="4419600" cy="82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CS 251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342900"/>
            <a:ext cx="8693274" cy="1104902"/>
            <a:chOff x="228600" y="419100"/>
            <a:chExt cx="8693274" cy="1104902"/>
          </a:xfrm>
        </p:grpSpPr>
        <p:pic>
          <p:nvPicPr>
            <p:cNvPr id="3" name="Picture 2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4" name="Picture 3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5" name="Picture 4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6" name="Picture 5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8600" y="1562099"/>
            <a:ext cx="8693274" cy="1104902"/>
            <a:chOff x="228600" y="419100"/>
            <a:chExt cx="8693274" cy="1104902"/>
          </a:xfrm>
        </p:grpSpPr>
        <p:pic>
          <p:nvPicPr>
            <p:cNvPr id="13" name="Picture 12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4" name="Picture 13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15" name="Picture 14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16" name="Picture 15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28600" y="2781298"/>
            <a:ext cx="8693274" cy="1104902"/>
            <a:chOff x="228600" y="419100"/>
            <a:chExt cx="8693274" cy="1104902"/>
          </a:xfrm>
        </p:grpSpPr>
        <p:pic>
          <p:nvPicPr>
            <p:cNvPr id="18" name="Picture 17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9" name="Picture 18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0" name="Picture 19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1" name="Picture 20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28600" y="4000497"/>
            <a:ext cx="8693274" cy="1104902"/>
            <a:chOff x="228600" y="419100"/>
            <a:chExt cx="8693274" cy="1104902"/>
          </a:xfrm>
        </p:grpSpPr>
        <p:pic>
          <p:nvPicPr>
            <p:cNvPr id="23" name="Picture 22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4" name="Picture 23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5" name="Picture 24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6" name="Picture 25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28600" y="5219698"/>
            <a:ext cx="8693274" cy="1104902"/>
            <a:chOff x="228600" y="419100"/>
            <a:chExt cx="8693274" cy="1104902"/>
          </a:xfrm>
        </p:grpSpPr>
        <p:pic>
          <p:nvPicPr>
            <p:cNvPr id="28" name="Picture 27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9" name="Picture 28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30" name="Picture 29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31" name="Picture 30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2590800" y="-714792"/>
            <a:ext cx="990600" cy="77251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9600" b="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49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9575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latin typeface="Gill Sans"/>
                <a:cs typeface="Gill Sans"/>
              </a:rPr>
              <a:t>The datacenter </a:t>
            </a:r>
            <a:r>
              <a:rPr lang="en-US" sz="3600" b="0" i="1" kern="0">
                <a:latin typeface="Gill Sans"/>
                <a:cs typeface="Gill Sans"/>
              </a:rPr>
              <a:t>is </a:t>
            </a:r>
            <a:r>
              <a:rPr lang="en-US" sz="3600" b="0" ker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MapReduce is the first instantiation of this idea… but not the last!</a:t>
            </a:r>
          </a:p>
        </p:txBody>
      </p:sp>
    </p:spTree>
    <p:extLst>
      <p:ext uri="{BB962C8B-B14F-4D97-AF65-F5344CB8AC3E}">
        <p14:creationId xmlns:p14="http://schemas.microsoft.com/office/powerpoint/2010/main" val="68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6659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different?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Data-intensive vs. Compute-intensive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Focus on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data-parallel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abstractions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529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Coarse-grained vs. Fine-grained parallelism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339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Focus on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coarse-grained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data-parallel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abstractions </a:t>
            </a:r>
          </a:p>
        </p:txBody>
      </p:sp>
    </p:spTree>
    <p:extLst>
      <p:ext uri="{BB962C8B-B14F-4D97-AF65-F5344CB8AC3E}">
        <p14:creationId xmlns:p14="http://schemas.microsoft.com/office/powerpoint/2010/main" val="10117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Logical vs. Physical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levels of design: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“Logical” deals with abstract organizations of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“Physical” deals with how those abstractions are realized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719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75291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Scheduling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Operators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 models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Network topology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21067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We need something more for sharing partial results across records!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0" y="120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Simplest data-parallel abstraction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0" y="158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Process a large number of records: “do” something to each</a:t>
            </a:r>
          </a:p>
        </p:txBody>
      </p:sp>
    </p:spTree>
    <p:extLst>
      <p:ext uri="{BB962C8B-B14F-4D97-AF65-F5344CB8AC3E}">
        <p14:creationId xmlns:p14="http://schemas.microsoft.com/office/powerpoint/2010/main" val="138461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62" grpId="0"/>
      <p:bldP spid="68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Who am I?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PhD from Waterloo (2017)</a:t>
            </a:r>
          </a:p>
          <a:p>
            <a:pPr lvl="0" algn="ctr">
              <a:defRPr/>
            </a:pP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 for this course in its first UW offering</a:t>
            </a:r>
          </a:p>
          <a:p>
            <a:pPr lvl="0" algn="ctr">
              <a:defRPr/>
            </a:pP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Research Scientist at Kira Systems (now)</a:t>
            </a:r>
          </a:p>
        </p:txBody>
      </p:sp>
    </p:spTree>
    <p:extLst>
      <p:ext uri="{BB962C8B-B14F-4D97-AF65-F5344CB8AC3E}">
        <p14:creationId xmlns:p14="http://schemas.microsoft.com/office/powerpoint/2010/main" val="429225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46305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05300"/>
            <a:ext cx="807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add in aggregation!</a:t>
            </a:r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MapReduce = Functional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programming + distributed computing!</a:t>
            </a:r>
          </a:p>
        </p:txBody>
      </p:sp>
    </p:spTree>
    <p:extLst>
      <p:ext uri="{BB962C8B-B14F-4D97-AF65-F5344CB8AC3E}">
        <p14:creationId xmlns:p14="http://schemas.microsoft.com/office/powerpoint/2010/main" val="18031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147" grpId="0"/>
      <p:bldP spid="56" grpId="0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1066800" y="2286000"/>
            <a:ext cx="7239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t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t: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res0: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(1, 4, 9, 16, 25)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n*n).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foldLeft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(0)((m, n) =&gt; m + 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res1: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= 55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Imagine parallelizing the map and fold across a cluster</a:t>
            </a:r>
            <a:r>
              <a:rPr lang="mr-IN" sz="24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Functional Programming in Scala</a:t>
            </a:r>
          </a:p>
        </p:txBody>
      </p:sp>
    </p:spTree>
    <p:extLst>
      <p:ext uri="{BB962C8B-B14F-4D97-AF65-F5344CB8AC3E}">
        <p14:creationId xmlns:p14="http://schemas.microsoft.com/office/powerpoint/2010/main" val="932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 Data-Parallel Abstraction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a large number of records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1726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“Do something” to each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05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Group intermediate 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9419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“Aggregate” intermediate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8265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Write final results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Key idea: provide a functional abstraction for these two operations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816188">
            <a:off x="2186335" y="2381456"/>
            <a:ext cx="8814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4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-811533">
            <a:off x="6084248" y="4037352"/>
            <a:ext cx="1263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510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What does this actually mean?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4849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892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“Runtime”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tasks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80169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Not quite</a:t>
            </a:r>
            <a:r>
              <a:rPr lang="mr-IN" sz="2400" b="0" kern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8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What’s the most complex and </a:t>
            </a: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slowest operation here?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3705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86200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(k', p) → 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Divides up key space for parallel reduce 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Mini-reducers that run in memory after the map 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Used as an optimization to reduce network traffic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6800" y="1466671"/>
            <a:ext cx="990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b="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7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259442">
            <a:off x="5049602" y="141945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213920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(Hard disk drive)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81600" y="57150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>
                <a:latin typeface="Gill Sans"/>
                <a:cs typeface="Gill Sans"/>
              </a:rPr>
              <a:t>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779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  <p:bldP spid="305" grpId="0"/>
      <p:bldP spid="306" grpId="0"/>
      <p:bldP spid="345" grpId="0"/>
      <p:bldP spid="34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47800" y="1964591"/>
            <a:ext cx="65532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emit(word,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89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can refer to…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43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programming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866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(aka “runtime”)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specific implementation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</a:p>
        </p:txBody>
      </p:sp>
    </p:spTree>
    <p:extLst>
      <p:ext uri="{BB962C8B-B14F-4D97-AF65-F5344CB8AC3E}">
        <p14:creationId xmlns:p14="http://schemas.microsoft.com/office/powerpoint/2010/main" val="19195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has a proprietary implementation in C++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Bindings in Java, Python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provides an open-source implementation in Java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48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Development begun by Yahoo, later an Apache 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in production at Facebook, Twitter, LinkedIn, Netflix,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Large and expanding software ecosystem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Potential point of confusion: Hadoop is more than MapReduce today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custom research implementations</a:t>
            </a:r>
          </a:p>
        </p:txBody>
      </p:sp>
      <p:pic>
        <p:nvPicPr>
          <p:cNvPr id="11" name="Picture 10" descr="hadoop+elephant_rg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/6336693594/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91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Course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in One!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Course instructors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Adam Roegiest: The guy talking right now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ISAs: Alex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Weatherhead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Matt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Guiol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TAs: Ryan Clancy, Peng Shi, Yao Lu, Wei (Victor) Yang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CS 451/651 431/631 all meet together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2181761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451: version for CS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ugrads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(most students)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651: version for CS grads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431: version for non-CS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ugrads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631: version for non-CS grads</a:t>
            </a:r>
          </a:p>
        </p:txBody>
      </p:sp>
    </p:spTree>
    <p:extLst>
      <p:ext uri="{BB962C8B-B14F-4D97-AF65-F5344CB8AC3E}">
        <p14:creationId xmlns:p14="http://schemas.microsoft.com/office/powerpoint/2010/main" val="4379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Coordinates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Course website: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http://roegiest.com/bigdata-2019w/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2381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Bespin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695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sz="2000" b="0" kern="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bespin.io</a:t>
            </a: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Communicating with us: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86857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Piazza for general questions (link on course homepage)</a:t>
            </a:r>
          </a:p>
          <a:p>
            <a:pPr lvl="0" algn="ctr">
              <a:defRPr/>
            </a:pPr>
            <a:endParaRPr lang="en-US" sz="1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uwaterloo-bigdata-2019w-staff@googlegroups.com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(Mailing list reaches all course staff 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use Piazza unless it’s personal)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495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Lots of info there, read it!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(“I didn’t see it” will not be accepted as an excuse)</a:t>
            </a:r>
          </a:p>
        </p:txBody>
      </p:sp>
    </p:spTree>
    <p:extLst>
      <p:ext uri="{BB962C8B-B14F-4D97-AF65-F5344CB8AC3E}">
        <p14:creationId xmlns:p14="http://schemas.microsoft.com/office/powerpoint/2010/main" val="151349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5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Course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 of the final grade: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672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6 (CS 431) or 8 (CS 451) </a:t>
            </a:r>
            <a:r>
              <a:rPr lang="en-US" sz="2000" b="0" i="1" u="sng" kern="0" dirty="0">
                <a:solidFill>
                  <a:srgbClr val="0070C0"/>
                </a:solidFill>
                <a:latin typeface="Gill Sans"/>
                <a:cs typeface="Gill Sans"/>
              </a:rPr>
              <a:t>individual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assignments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exam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Additional </a:t>
            </a:r>
            <a:r>
              <a:rPr lang="en-US" sz="2000" b="0" i="1" u="sng" kern="0" dirty="0">
                <a:solidFill>
                  <a:srgbClr val="0070C0"/>
                </a:solidFill>
                <a:latin typeface="Gill Sans"/>
                <a:cs typeface="Gill Sans"/>
              </a:rPr>
              <a:t>group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final project (CS 631/651)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This course focuses on algorithm design and “thinking at scale”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92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Not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the “mechanics” (API, command-line invocations, et.)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You’re expected to pick up MapReduce/Spark with minimal help</a:t>
            </a:r>
          </a:p>
        </p:txBody>
      </p:sp>
    </p:spTree>
    <p:extLst>
      <p:ext uri="{BB962C8B-B14F-4D97-AF65-F5344CB8AC3E}">
        <p14:creationId xmlns:p14="http://schemas.microsoft.com/office/powerpoint/2010/main" val="707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Expectations (CS 451)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are: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576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Genuinely interested in the topic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prepared to put in the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with rapidly-evolving software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Your background: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181761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CS 341, CS 348, CS 350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in Java and Scala (or be ready to pick it up quickly)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Know how to 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Git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Reasonable “command-line”-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fu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skills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Experience in compiling, patching, and installing open source software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Good debugging skills</a:t>
            </a:r>
          </a:p>
        </p:txBody>
      </p:sp>
    </p:spTree>
    <p:extLst>
      <p:ext uri="{BB962C8B-B14F-4D97-AF65-F5344CB8AC3E}">
        <p14:creationId xmlns:p14="http://schemas.microsoft.com/office/powerpoint/2010/main" val="345943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Environments (CS 451)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634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Single-Node Hadoop: Local installations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4431"/>
            <a:ext cx="914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Install all software components on your own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at least 4GB RAM and plenty of disk space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fine on Mac and Linux, YMMV on Windows</a:t>
            </a:r>
          </a:p>
          <a:p>
            <a:pPr lvl="0" algn="ctr">
              <a:defRPr/>
            </a:pPr>
            <a:endParaRPr lang="en-US" sz="1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Important: For your convenience only!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We’ll provide basic instructions, but not technical support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8638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Single-Node Hadoop: Linux Student CS Environment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448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is set up for you, just follow instructions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make sure everything works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1385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See “Software” page in course homepage for instructions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70184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Hadoop: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Datasci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Cluster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07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New feature this offering!</a:t>
            </a:r>
          </a:p>
        </p:txBody>
      </p:sp>
    </p:spTree>
    <p:extLst>
      <p:ext uri="{BB962C8B-B14F-4D97-AF65-F5344CB8AC3E}">
        <p14:creationId xmlns:p14="http://schemas.microsoft.com/office/powerpoint/2010/main" val="1290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/>
          <p:nvPr/>
        </p:nvGrpSpPr>
        <p:grpSpPr>
          <a:xfrm>
            <a:off x="381000" y="1981200"/>
            <a:ext cx="4267200" cy="792956"/>
            <a:chOff x="381000" y="1673662"/>
            <a:chExt cx="42672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0000"/>
                  </a:solidFill>
                  <a:latin typeface="Gill Sans"/>
                  <a:cs typeface="Gill Sans"/>
                </a:rPr>
                <a:t>Hadoop: 10K nodes, 150K cores, 150 PB (4/2014)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76200"/>
            <a:ext cx="6019800" cy="1077218"/>
            <a:chOff x="228600" y="300335"/>
            <a:chExt cx="6019800" cy="1077218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00335"/>
              <a:ext cx="219818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438400" y="300335"/>
              <a:ext cx="38100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Search index is 100+ PB (5/2014)</a:t>
              </a:r>
            </a:p>
            <a:p>
              <a:r>
                <a:rPr lang="en-US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Bigtable</a:t>
              </a:r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 serves 2+ EB, 600M QPS (5/2014)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8194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300 PB data in Hive + </a:t>
              </a:r>
              <a:b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600 TB/day (4/2014)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6324600" y="406400"/>
            <a:ext cx="2590800" cy="889000"/>
            <a:chOff x="4724400" y="1219200"/>
            <a:chExt cx="25908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91200" y="1422400"/>
              <a:ext cx="1524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400B pages, 10+ PB (2/2014)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052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(~2020)</a:t>
              </a: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715000" y="1600200"/>
            <a:ext cx="3276600" cy="932022"/>
            <a:chOff x="5562600" y="439578"/>
            <a:chExt cx="3276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00" y="439578"/>
              <a:ext cx="3200400" cy="3404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568700"/>
            <a:ext cx="4648200" cy="850900"/>
            <a:chOff x="381000" y="3429000"/>
            <a:chExt cx="46482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42724"/>
              <a:ext cx="25908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S3: 2T objects, 1.1M request/second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8600" y="1295400"/>
            <a:ext cx="5181600" cy="584776"/>
            <a:chOff x="228600" y="1295400"/>
            <a:chExt cx="5181600" cy="584776"/>
          </a:xfrm>
        </p:grpSpPr>
        <p:pic>
          <p:nvPicPr>
            <p:cNvPr id="32" name="Picture 31" descr="yahoo_logo_2.jp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95400"/>
              <a:ext cx="2667000" cy="50673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71800" y="12954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60066"/>
                  </a:solidFill>
                  <a:latin typeface="Gill Sans"/>
                  <a:cs typeface="Gill Sans"/>
                </a:rPr>
                <a:t>19 Hadoop clusters: 600 PB, 40k servers (9/2015)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5181600" y="6129835"/>
            <a:ext cx="38862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How much data?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 Mechanics (CS 451)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Note late policy (details on course homepage)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7120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up to 24 hours: 25%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24-48 hours: 50%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more the 48 hours: not accepted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assumption, we’ll pull and mark at deadline: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you want us to hold off, you </a:t>
            </a: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must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let us know!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662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We’ll be using </a:t>
            </a:r>
            <a:r>
              <a:rPr lang="en-US" sz="2400" b="0" u="sng" kern="0" dirty="0">
                <a:solidFill>
                  <a:srgbClr val="000000"/>
                </a:solidFill>
                <a:latin typeface="Gill Sans"/>
                <a:cs typeface="Gill Sans"/>
              </a:rPr>
              <a:t>private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GitHub repos for assignments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9536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your assignments, push to GitHub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pull your repos at the deadline and grade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5874603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Important: Register for (free)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GitHub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educational account!</a:t>
            </a:r>
          </a:p>
          <a:p>
            <a:pPr algn="ctr"/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education.github.com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discount_requests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14003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 Mechanics (CS 431)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42529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Assignments will use Python and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Jupyter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Assignments will generally be submitted using Marmoset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7169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you need to know is in the assignment itself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Details are on the course website for the appropriate assignment</a:t>
            </a:r>
          </a:p>
        </p:txBody>
      </p:sp>
    </p:spTree>
    <p:extLst>
      <p:ext uri="{BB962C8B-B14F-4D97-AF65-F5344CB8AC3E}">
        <p14:creationId xmlns:p14="http://schemas.microsoft.com/office/powerpoint/2010/main" val="2477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Course Materials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37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One (required) textbook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Two (optional but recommended) books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Additional readings from other sources as appropriate</a:t>
            </a:r>
          </a:p>
        </p:txBody>
      </p:sp>
      <p:pic>
        <p:nvPicPr>
          <p:cNvPr id="11" name="Picture 10" descr="MR-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5539"/>
            <a:ext cx="2535673" cy="3130461"/>
          </a:xfrm>
          <a:prstGeom prst="rect">
            <a:avLst/>
          </a:prstGeom>
        </p:spPr>
      </p:pic>
      <p:pic>
        <p:nvPicPr>
          <p:cNvPr id="12" name="Picture 11" descr="Hadoop-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65539"/>
            <a:ext cx="2385411" cy="3124200"/>
          </a:xfrm>
          <a:prstGeom prst="rect">
            <a:avLst/>
          </a:prstGeom>
        </p:spPr>
      </p:pic>
      <p:pic>
        <p:nvPicPr>
          <p:cNvPr id="13" name="Picture 12" descr="Spark-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5539"/>
            <a:ext cx="2385411" cy="3124200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657600" y="5862935"/>
            <a:ext cx="2514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Note: 4</a:t>
            </a:r>
            <a:r>
              <a:rPr lang="en-US" sz="2400" b="0" baseline="30000" dirty="0">
                <a:solidFill>
                  <a:srgbClr val="FF0000"/>
                </a:solidFill>
                <a:latin typeface="Gill Sans"/>
                <a:cs typeface="Gill Sans"/>
              </a:rPr>
              <a:t>th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Edition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038600" y="6093767"/>
            <a:ext cx="350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</a:rPr>
              <a:t>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9227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If you’re not (yet) registered: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Register for the wait list at: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Note: late registration is not an excuse for late assignments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8288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By sending Adam an email at </a:t>
            </a:r>
            <a:r>
              <a:rPr lang="en-US" sz="180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aroegies@uwaterloo.ca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206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Priority for unregistered students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355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students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Have all the pre-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opportunity to take the course (e.g., 4B students)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Continue to attend class until final decision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Once the course is full, it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full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01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FF00"/>
                </a:solidFill>
                <a:latin typeface="Gill Sans"/>
                <a:cs typeface="Gill Sans"/>
              </a:rPr>
              <a:t>Yoda</a:t>
            </a: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:</a:t>
            </a:r>
            <a:r>
              <a:rPr lang="en-US" sz="2400" b="0" kern="0" dirty="0">
                <a:latin typeface="Gill Sans"/>
                <a:cs typeface="Gill Sans"/>
              </a:rPr>
              <a:t> You will be. You... will... be. </a:t>
            </a:r>
          </a:p>
        </p:txBody>
      </p:sp>
      <p:pic>
        <p:nvPicPr>
          <p:cNvPr id="2" name="Picture 1" descr="maxres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82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Luke:</a:t>
            </a:r>
            <a:r>
              <a:rPr lang="en-US" sz="2400" b="0" kern="0" dirty="0">
                <a:latin typeface="Gill Sans"/>
                <a:cs typeface="Gill Sans"/>
              </a:rPr>
              <a:t> I won’t fail you. I’m not afraid.</a:t>
            </a:r>
          </a:p>
        </p:txBody>
      </p:sp>
    </p:spTree>
    <p:extLst>
      <p:ext uri="{BB962C8B-B14F-4D97-AF65-F5344CB8AC3E}">
        <p14:creationId xmlns:p14="http://schemas.microsoft.com/office/powerpoint/2010/main" val="2041696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81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Be prepared</a:t>
            </a:r>
            <a:r>
              <a:rPr lang="mr-IN" sz="3600" b="0" kern="0" dirty="0">
                <a:latin typeface="Gill Sans"/>
                <a:cs typeface="Gill Sans"/>
              </a:rPr>
              <a:t>…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“Hadoop Zen”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get frustrated (take a deep breath)…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09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Those W$*#T@F! moments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Parts of the ecosystem are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still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immature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3772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We’ve come a long way since 2007, but still far to go…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Bugs, undocumented “features”, inexplicable behavior,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versions = major pain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04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patient…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00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inevitably encounter “situations” along the 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66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flexible…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62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have to be creative in workarounds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528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constructive…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92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2104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“Hadoop Zen”</a:t>
            </a: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28700" y="4343400"/>
            <a:ext cx="7086600" cy="17526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74320" tIns="91440" rIns="274320" bIns="9144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To Do: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1. Bookmark course homepage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2. Get on Piazza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3. Register for GitHub educational account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(Everest)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562600"/>
            <a:ext cx="43434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/>
              <a:t>Maximilien</a:t>
            </a:r>
            <a:r>
              <a:rPr lang="en-US" sz="1000" b="0" dirty="0"/>
              <a:t> Brice, © CERN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8768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2802" y="76200"/>
            <a:ext cx="3062525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0" y="762000"/>
            <a:ext cx="36576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cs typeface="Gill Sans"/>
              </a:rPr>
              <a:t>Data-driven decisions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cs typeface="Gill Sans"/>
              </a:rPr>
              <a:t>Data-driven products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/>
              <a:t>Wikiedia</a:t>
            </a:r>
            <a:r>
              <a:rPr lang="en-US" sz="1000" b="0" dirty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066800"/>
            <a:ext cx="41148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434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</a:p>
        </p:txBody>
      </p:sp>
    </p:spTree>
    <p:extLst>
      <p:ext uri="{BB962C8B-B14F-4D97-AF65-F5344CB8AC3E}">
        <p14:creationId xmlns:p14="http://schemas.microsoft.com/office/powerpoint/2010/main" val="35671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49529</TotalTime>
  <Words>2814</Words>
  <Application>Microsoft Office PowerPoint</Application>
  <PresentationFormat>On-screen Show (4:3)</PresentationFormat>
  <Paragraphs>661</Paragraphs>
  <Slides>58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Andale Mono</vt:lpstr>
      <vt:lpstr>Arial</vt:lpstr>
      <vt:lpstr>Arial Black</vt:lpstr>
      <vt:lpstr>Calibri</vt:lpstr>
      <vt:lpstr>Gill Sans</vt:lpstr>
      <vt:lpstr>Helvetica Neue</vt:lpstr>
      <vt:lpstr>Wingdings</vt:lpstr>
      <vt:lpstr>Zapf Dingbats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9110</cp:revision>
  <dcterms:created xsi:type="dcterms:W3CDTF">2012-08-31T06:36:49Z</dcterms:created>
  <dcterms:modified xsi:type="dcterms:W3CDTF">2019-01-05T17:44:24Z</dcterms:modified>
  <cp:category/>
</cp:coreProperties>
</file>